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Arial Black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Black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ad9e99662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ad9e9966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bg>
      <p:bgPr>
        <a:solidFill>
          <a:schemeClr val="l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828800" y="28194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9" name="Google Shape;29;p2"/>
          <p:cNvCxnSpPr/>
          <p:nvPr/>
        </p:nvCxnSpPr>
        <p:spPr>
          <a:xfrm>
            <a:off x="207264" y="2420112"/>
            <a:ext cx="11777472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0" name="Google Shape;30;p2"/>
          <p:cNvSpPr/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"/>
          <p:cNvSpPr txBox="1"/>
          <p:nvPr>
            <p:ph idx="12" type="sldNum"/>
          </p:nvPr>
        </p:nvSpPr>
        <p:spPr>
          <a:xfrm>
            <a:off x="5791200" y="2199451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34" name="Google Shape;34;p2"/>
          <p:cNvSpPr txBox="1"/>
          <p:nvPr>
            <p:ph type="ctrTitle"/>
          </p:nvPr>
        </p:nvSpPr>
        <p:spPr>
          <a:xfrm>
            <a:off x="914400" y="381000"/>
            <a:ext cx="10363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bg>
      <p:bgPr>
        <a:solidFill>
          <a:schemeClr val="lt2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1"/>
          <p:cNvSpPr txBox="1"/>
          <p:nvPr>
            <p:ph idx="1" type="body"/>
          </p:nvPr>
        </p:nvSpPr>
        <p:spPr>
          <a:xfrm rot="5400000">
            <a:off x="3792220" y="-1865884"/>
            <a:ext cx="4599432" cy="11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40" name="Google Shape;140;p11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1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1"/>
          <p:cNvSpPr txBox="1"/>
          <p:nvPr>
            <p:ph idx="12" type="sldNum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12"/>
          <p:cNvSpPr/>
          <p:nvPr/>
        </p:nvSpPr>
        <p:spPr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12"/>
          <p:cNvSpPr/>
          <p:nvPr/>
        </p:nvSpPr>
        <p:spPr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12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2"/>
          <p:cNvSpPr/>
          <p:nvPr/>
        </p:nvSpPr>
        <p:spPr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203200" y="155448"/>
            <a:ext cx="11777472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12"/>
          <p:cNvCxnSpPr/>
          <p:nvPr/>
        </p:nvCxnSpPr>
        <p:spPr>
          <a:xfrm rot="5400000">
            <a:off x="6403340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1" name="Google Shape;151;p12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 txBox="1"/>
          <p:nvPr>
            <p:ph idx="12" type="sldNum"/>
          </p:nvPr>
        </p:nvSpPr>
        <p:spPr>
          <a:xfrm>
            <a:off x="9221216" y="3009902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154" name="Google Shape;154;p12"/>
          <p:cNvSpPr txBox="1"/>
          <p:nvPr>
            <p:ph idx="1" type="body"/>
          </p:nvPr>
        </p:nvSpPr>
        <p:spPr>
          <a:xfrm rot="5400000">
            <a:off x="1864517" y="-1153317"/>
            <a:ext cx="5821366" cy="87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55" name="Google Shape;155;p12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12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2"/>
          <p:cNvSpPr txBox="1"/>
          <p:nvPr>
            <p:ph type="title"/>
          </p:nvPr>
        </p:nvSpPr>
        <p:spPr>
          <a:xfrm rot="5400000">
            <a:off x="7894637" y="2265365"/>
            <a:ext cx="5851525" cy="19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"/>
          <p:cNvSpPr txBox="1"/>
          <p:nvPr>
            <p:ph idx="12" type="sldNum"/>
          </p:nvPr>
        </p:nvSpPr>
        <p:spPr>
          <a:xfrm>
            <a:off x="5815584" y="1026373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402336" y="1527048"/>
            <a:ext cx="1133856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 txBox="1"/>
          <p:nvPr>
            <p:ph idx="1" type="body"/>
          </p:nvPr>
        </p:nvSpPr>
        <p:spPr>
          <a:xfrm>
            <a:off x="1824568" y="2743200"/>
            <a:ext cx="8640232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49" name="Google Shape;49;p4"/>
          <p:cNvSpPr/>
          <p:nvPr/>
        </p:nvSpPr>
        <p:spPr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3" name="Google Shape;53;p4"/>
          <p:cNvCxnSpPr/>
          <p:nvPr/>
        </p:nvCxnSpPr>
        <p:spPr>
          <a:xfrm>
            <a:off x="203200" y="2438400"/>
            <a:ext cx="11777472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4" name="Google Shape;54;p4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4"/>
          <p:cNvSpPr txBox="1"/>
          <p:nvPr>
            <p:ph idx="12" type="sldNum"/>
          </p:nvPr>
        </p:nvSpPr>
        <p:spPr>
          <a:xfrm>
            <a:off x="5791200" y="2199451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57" name="Google Shape;57;p4"/>
          <p:cNvSpPr txBox="1"/>
          <p:nvPr>
            <p:ph type="title"/>
          </p:nvPr>
        </p:nvSpPr>
        <p:spPr>
          <a:xfrm>
            <a:off x="963084" y="533400"/>
            <a:ext cx="10363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b="0" sz="42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bg>
      <p:bgPr>
        <a:solidFill>
          <a:schemeClr val="l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0" type="dt"/>
          </p:nvPr>
        </p:nvSpPr>
        <p:spPr>
          <a:xfrm>
            <a:off x="7721600" y="640994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12" type="sldNum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cxnSp>
        <p:nvCxnSpPr>
          <p:cNvPr id="63" name="Google Shape;63;p5"/>
          <p:cNvCxnSpPr/>
          <p:nvPr/>
        </p:nvCxnSpPr>
        <p:spPr>
          <a:xfrm flipH="1" rot="10800000">
            <a:off x="6084107" y="1575653"/>
            <a:ext cx="11895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4" name="Google Shape;64;p5"/>
          <p:cNvSpPr txBox="1"/>
          <p:nvPr>
            <p:ph idx="1" type="body"/>
          </p:nvPr>
        </p:nvSpPr>
        <p:spPr>
          <a:xfrm>
            <a:off x="402336" y="1371600"/>
            <a:ext cx="53848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3537" lvl="0" marL="457200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65" name="Google Shape;65;p5"/>
          <p:cNvSpPr txBox="1"/>
          <p:nvPr>
            <p:ph idx="2" type="body"/>
          </p:nvPr>
        </p:nvSpPr>
        <p:spPr>
          <a:xfrm>
            <a:off x="6400800" y="1371600"/>
            <a:ext cx="53848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3537" lvl="0" marL="457200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showMasterSp="0" type="twoTxTwoObj">
  <p:cSld name="TWO_OBJECTS_WITH_TEXT">
    <p:bg>
      <p:bgPr>
        <a:solidFill>
          <a:schemeClr val="lt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6"/>
          <p:cNvCxnSpPr/>
          <p:nvPr/>
        </p:nvCxnSpPr>
        <p:spPr>
          <a:xfrm rot="10800000">
            <a:off x="6096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Google Shape;68;p6"/>
          <p:cNvSpPr/>
          <p:nvPr/>
        </p:nvSpPr>
        <p:spPr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 txBox="1"/>
          <p:nvPr>
            <p:ph idx="1" type="body"/>
          </p:nvPr>
        </p:nvSpPr>
        <p:spPr>
          <a:xfrm>
            <a:off x="402336" y="1524000"/>
            <a:ext cx="5386917" cy="732974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1870"/>
              <a:buNone/>
              <a:defRPr b="1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5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75" name="Google Shape;75;p6"/>
          <p:cNvSpPr txBox="1"/>
          <p:nvPr>
            <p:ph idx="2" type="body"/>
          </p:nvPr>
        </p:nvSpPr>
        <p:spPr>
          <a:xfrm>
            <a:off x="6388441" y="1524000"/>
            <a:ext cx="5389033" cy="731520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1870"/>
              <a:buNone/>
              <a:defRPr b="1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5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>
            <a:off x="406400" y="6409944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8" name="Google Shape;78;p6"/>
          <p:cNvCxnSpPr/>
          <p:nvPr/>
        </p:nvCxnSpPr>
        <p:spPr>
          <a:xfrm>
            <a:off x="203200" y="1280160"/>
            <a:ext cx="11777472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9" name="Google Shape;79;p6"/>
          <p:cNvSpPr/>
          <p:nvPr/>
        </p:nvSpPr>
        <p:spPr>
          <a:xfrm>
            <a:off x="203200" y="155448"/>
            <a:ext cx="11777472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6"/>
          <p:cNvSpPr txBox="1"/>
          <p:nvPr>
            <p:ph idx="3" type="body"/>
          </p:nvPr>
        </p:nvSpPr>
        <p:spPr>
          <a:xfrm>
            <a:off x="402336" y="2471383"/>
            <a:ext cx="5388864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1" name="Google Shape;81;p6"/>
          <p:cNvSpPr txBox="1"/>
          <p:nvPr>
            <p:ph idx="4" type="body"/>
          </p:nvPr>
        </p:nvSpPr>
        <p:spPr>
          <a:xfrm>
            <a:off x="6400800" y="2471383"/>
            <a:ext cx="53848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2" name="Google Shape;82;p6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/>
          <p:nvPr>
            <p:ph idx="12" type="sldNum"/>
          </p:nvPr>
        </p:nvSpPr>
        <p:spPr>
          <a:xfrm>
            <a:off x="5791200" y="1042417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85" name="Google Shape;85;p6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7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7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5791200" y="1036021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8"/>
          <p:cNvSpPr/>
          <p:nvPr/>
        </p:nvSpPr>
        <p:spPr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8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203200" y="158496"/>
            <a:ext cx="11777472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8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8"/>
          <p:cNvSpPr txBox="1"/>
          <p:nvPr>
            <p:ph idx="12" type="sldNum"/>
          </p:nvPr>
        </p:nvSpPr>
        <p:spPr>
          <a:xfrm>
            <a:off x="5689600" y="6324600"/>
            <a:ext cx="8128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 type="objTx">
  <p:cSld name="OBJECT_WITH_CAPTION_TEXT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/>
          <p:nvPr/>
        </p:nvSpPr>
        <p:spPr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9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9"/>
          <p:cNvSpPr/>
          <p:nvPr/>
        </p:nvSpPr>
        <p:spPr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9"/>
          <p:cNvSpPr/>
          <p:nvPr/>
        </p:nvSpPr>
        <p:spPr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9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 txBox="1"/>
          <p:nvPr>
            <p:ph type="title"/>
          </p:nvPr>
        </p:nvSpPr>
        <p:spPr>
          <a:xfrm>
            <a:off x="508000" y="914400"/>
            <a:ext cx="314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9"/>
          <p:cNvSpPr txBox="1"/>
          <p:nvPr>
            <p:ph idx="1" type="body"/>
          </p:nvPr>
        </p:nvSpPr>
        <p:spPr>
          <a:xfrm>
            <a:off x="508000" y="1981201"/>
            <a:ext cx="31496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0" name="Google Shape;110;p9"/>
          <p:cNvSpPr/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9"/>
          <p:cNvCxnSpPr/>
          <p:nvPr/>
        </p:nvCxnSpPr>
        <p:spPr>
          <a:xfrm>
            <a:off x="203200" y="533400"/>
            <a:ext cx="11777472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2" name="Google Shape;112;p9"/>
          <p:cNvSpPr txBox="1"/>
          <p:nvPr>
            <p:ph idx="2" type="body"/>
          </p:nvPr>
        </p:nvSpPr>
        <p:spPr>
          <a:xfrm>
            <a:off x="4165600" y="685800"/>
            <a:ext cx="75184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3" name="Google Shape;113;p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9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9"/>
          <p:cNvSpPr txBox="1"/>
          <p:nvPr>
            <p:ph idx="12" type="sldNum"/>
          </p:nvPr>
        </p:nvSpPr>
        <p:spPr>
          <a:xfrm>
            <a:off x="1828800" y="312739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116" name="Google Shape;116;p9"/>
          <p:cNvSpPr/>
          <p:nvPr/>
        </p:nvSpPr>
        <p:spPr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9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9"/>
          <p:cNvSpPr txBox="1"/>
          <p:nvPr>
            <p:ph idx="11" type="ftr"/>
          </p:nvPr>
        </p:nvSpPr>
        <p:spPr>
          <a:xfrm>
            <a:off x="402336" y="6410848"/>
            <a:ext cx="45110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10"/>
          <p:cNvCxnSpPr/>
          <p:nvPr/>
        </p:nvCxnSpPr>
        <p:spPr>
          <a:xfrm>
            <a:off x="203200" y="533400"/>
            <a:ext cx="11777472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1" name="Google Shape;121;p10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10"/>
          <p:cNvSpPr/>
          <p:nvPr/>
        </p:nvSpPr>
        <p:spPr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10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0"/>
          <p:cNvSpPr/>
          <p:nvPr/>
        </p:nvSpPr>
        <p:spPr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203200" y="155448"/>
            <a:ext cx="11777472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 txBox="1"/>
          <p:nvPr>
            <p:ph idx="12" type="sldNum"/>
          </p:nvPr>
        </p:nvSpPr>
        <p:spPr>
          <a:xfrm>
            <a:off x="1828800" y="312739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131" name="Google Shape;131;p10"/>
          <p:cNvSpPr txBox="1"/>
          <p:nvPr>
            <p:ph type="title"/>
          </p:nvPr>
        </p:nvSpPr>
        <p:spPr>
          <a:xfrm>
            <a:off x="4000500" y="5029200"/>
            <a:ext cx="7823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b="1" sz="2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0"/>
          <p:cNvSpPr/>
          <p:nvPr>
            <p:ph idx="2" type="pic"/>
          </p:nvPr>
        </p:nvSpPr>
        <p:spPr>
          <a:xfrm>
            <a:off x="4000500" y="609600"/>
            <a:ext cx="78232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3" name="Google Shape;133;p10"/>
          <p:cNvSpPr txBox="1"/>
          <p:nvPr>
            <p:ph idx="1" type="body"/>
          </p:nvPr>
        </p:nvSpPr>
        <p:spPr>
          <a:xfrm>
            <a:off x="508000" y="990600"/>
            <a:ext cx="32512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281940" lvl="1" marL="91440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indent="-276225" lvl="2" marL="1371600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indent="-268605" lvl="3" marL="1828800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34" name="Google Shape;134;p10"/>
          <p:cNvSpPr/>
          <p:nvPr/>
        </p:nvSpPr>
        <p:spPr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0"/>
          <p:cNvSpPr txBox="1"/>
          <p:nvPr>
            <p:ph idx="10" type="dt"/>
          </p:nvPr>
        </p:nvSpPr>
        <p:spPr>
          <a:xfrm>
            <a:off x="7717536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0"/>
          <p:cNvSpPr txBox="1"/>
          <p:nvPr>
            <p:ph idx="11" type="ftr"/>
          </p:nvPr>
        </p:nvSpPr>
        <p:spPr>
          <a:xfrm>
            <a:off x="402336" y="6410848"/>
            <a:ext cx="4779264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Google Shape;13;p1"/>
          <p:cNvSpPr/>
          <p:nvPr/>
        </p:nvSpPr>
        <p:spPr>
          <a:xfrm>
            <a:off x="203200" y="155448"/>
            <a:ext cx="11777472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203200" y="1276743"/>
            <a:ext cx="11777472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18" name="Google Shape;18;p1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lvsofiaspangenberg.blogspot.com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lvsofiaspangenberg.blogspot.com/" TargetMode="External"/><Relationship Id="rId4" Type="http://schemas.openxmlformats.org/officeDocument/2006/relationships/hyperlink" Target="mailto:tutoriaportugueslv@gmail.com" TargetMode="External"/><Relationship Id="rId5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inscripciones.buenosaires.gob.ar/" TargetMode="External"/><Relationship Id="rId4" Type="http://schemas.openxmlformats.org/officeDocument/2006/relationships/hyperlink" Target="https://lvsofiaspangenberg.blogspot.com/" TargetMode="External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enslvsebs_ntregencia@bue.edu.ar" TargetMode="External"/><Relationship Id="rId4" Type="http://schemas.openxmlformats.org/officeDocument/2006/relationships/hyperlink" Target="mailto:enslvsebs_bedelia@bue.edu.ar" TargetMode="External"/><Relationship Id="rId5" Type="http://schemas.openxmlformats.org/officeDocument/2006/relationships/hyperlink" Target="mailto:tutoriaportugueslv@gmail.com" TargetMode="External"/><Relationship Id="rId6" Type="http://schemas.openxmlformats.org/officeDocument/2006/relationships/hyperlink" Target="mailto:tutoriaportugueslv@gmail.com" TargetMode="External"/><Relationship Id="rId7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/>
          <p:nvPr>
            <p:ph idx="1" type="subTitle"/>
          </p:nvPr>
        </p:nvSpPr>
        <p:spPr>
          <a:xfrm>
            <a:off x="1828800" y="28194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es-AR"/>
              <a:t>INGRESANTES</a:t>
            </a:r>
            <a:endParaRPr/>
          </a:p>
        </p:txBody>
      </p:sp>
      <p:sp>
        <p:nvSpPr>
          <p:cNvPr id="163" name="Google Shape;163;p13"/>
          <p:cNvSpPr txBox="1"/>
          <p:nvPr>
            <p:ph type="ctrTitle"/>
          </p:nvPr>
        </p:nvSpPr>
        <p:spPr>
          <a:xfrm>
            <a:off x="209550" y="3959100"/>
            <a:ext cx="11772900" cy="23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Georgia"/>
              <a:buNone/>
            </a:pPr>
            <a:r>
              <a:t/>
            </a:r>
            <a:endParaRPr sz="57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Georgia"/>
              <a:buNone/>
            </a:pPr>
            <a:r>
              <a:rPr lang="es-AR" sz="5700">
                <a:solidFill>
                  <a:schemeClr val="dk1"/>
                </a:solidFill>
              </a:rPr>
              <a:t> 1er. </a:t>
            </a:r>
            <a:r>
              <a:rPr lang="es-AR" sz="5700">
                <a:solidFill>
                  <a:schemeClr val="dk1"/>
                </a:solidFill>
              </a:rPr>
              <a:t>cuatrimestre 2022</a:t>
            </a:r>
            <a:endParaRPr sz="57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Georgia"/>
              <a:buNone/>
            </a:pPr>
            <a:r>
              <a:rPr lang="es-AR">
                <a:solidFill>
                  <a:schemeClr val="dk1"/>
                </a:solidFill>
              </a:rPr>
              <a:t>Título </a:t>
            </a:r>
            <a:r>
              <a:rPr b="1" lang="es-AR">
                <a:solidFill>
                  <a:schemeClr val="dk1"/>
                </a:solidFill>
              </a:rPr>
              <a:t>oficial</a:t>
            </a:r>
            <a:r>
              <a:rPr lang="es-AR">
                <a:solidFill>
                  <a:schemeClr val="dk1"/>
                </a:solidFill>
              </a:rPr>
              <a:t> con </a:t>
            </a:r>
            <a:r>
              <a:rPr b="1" lang="es-AR">
                <a:solidFill>
                  <a:schemeClr val="dk1"/>
                </a:solidFill>
              </a:rPr>
              <a:t>validez nacional.</a:t>
            </a:r>
            <a:br>
              <a:rPr b="1" lang="es-AR">
                <a:solidFill>
                  <a:schemeClr val="dk1"/>
                </a:solidFill>
              </a:rPr>
            </a:br>
            <a:endParaRPr b="1" sz="2800">
              <a:solidFill>
                <a:schemeClr val="dk1"/>
              </a:solidFill>
            </a:endParaRPr>
          </a:p>
        </p:txBody>
      </p:sp>
      <p:pic>
        <p:nvPicPr>
          <p:cNvPr id="164" name="Google Shape;16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123" y="0"/>
            <a:ext cx="6213231" cy="3821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32100" y="1"/>
            <a:ext cx="5760608" cy="3821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b="1" lang="es-AR" sz="3600">
                <a:solidFill>
                  <a:schemeClr val="dk1"/>
                </a:solidFill>
              </a:rPr>
              <a:t>FECHAS IMPORTANTES</a:t>
            </a:r>
            <a:endParaRPr b="1" sz="3600">
              <a:solidFill>
                <a:schemeClr val="dk1"/>
              </a:solidFill>
            </a:endParaRPr>
          </a:p>
        </p:txBody>
      </p:sp>
      <p:sp>
        <p:nvSpPr>
          <p:cNvPr id="237" name="Google Shape;237;p22"/>
          <p:cNvSpPr txBox="1"/>
          <p:nvPr>
            <p:ph idx="1" type="body"/>
          </p:nvPr>
        </p:nvSpPr>
        <p:spPr>
          <a:xfrm>
            <a:off x="207400" y="1374950"/>
            <a:ext cx="11752800" cy="53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highlight>
                <a:srgbClr val="00FF00"/>
              </a:highlight>
            </a:endParaRPr>
          </a:p>
          <a:p>
            <a:pPr indent="0" lvl="0" marL="27432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chemeClr val="lt2"/>
              </a:highlight>
            </a:endParaRPr>
          </a:p>
          <a:p>
            <a:pPr indent="-275590" lvl="0" marL="274320" rtl="0" algn="l">
              <a:spcBef>
                <a:spcPts val="0"/>
              </a:spcBef>
              <a:spcAft>
                <a:spcPts val="0"/>
              </a:spcAft>
              <a:buSzPts val="2400"/>
              <a:buChar char="➔"/>
            </a:pPr>
            <a:r>
              <a:rPr lang="es-AR" sz="2400">
                <a:highlight>
                  <a:schemeClr val="lt2"/>
                </a:highlight>
              </a:rPr>
              <a:t> </a:t>
            </a:r>
            <a:r>
              <a:rPr b="1" lang="es-AR" sz="2400">
                <a:highlight>
                  <a:schemeClr val="lt2"/>
                </a:highlight>
              </a:rPr>
              <a:t>Examen diagnóstico, no eliminatorio </a:t>
            </a:r>
            <a:r>
              <a:rPr lang="es-AR" sz="2400">
                <a:highlight>
                  <a:schemeClr val="lt2"/>
                </a:highlight>
              </a:rPr>
              <a:t>de Lengua Portuguesa:</a:t>
            </a:r>
            <a:endParaRPr sz="2400">
              <a:highlight>
                <a:schemeClr val="lt2"/>
              </a:highlight>
            </a:endParaRPr>
          </a:p>
          <a:p>
            <a:pPr indent="0" lvl="0" marL="27432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>
                <a:highlight>
                  <a:schemeClr val="lt2"/>
                </a:highlight>
              </a:rPr>
              <a:t> -Escrito:  8 delunes agosto/3, presencial.</a:t>
            </a:r>
            <a:endParaRPr sz="2400">
              <a:highlight>
                <a:schemeClr val="lt2"/>
              </a:highlight>
            </a:endParaRPr>
          </a:p>
          <a:p>
            <a:pPr indent="0" lvl="0" marL="27432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>
                <a:highlight>
                  <a:schemeClr val="lt2"/>
                </a:highlight>
              </a:rPr>
              <a:t>- Oral: 10 y 11 de agosto virtual (depende de cantidad de alumnos inscriptos).</a:t>
            </a:r>
            <a:endParaRPr sz="2400">
              <a:highlight>
                <a:schemeClr val="lt2"/>
              </a:highlight>
            </a:endParaRPr>
          </a:p>
          <a:p>
            <a:pPr indent="0" lvl="0" marL="27432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00FF00"/>
              </a:highlight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b="1" lang="es-AR" sz="2200">
                <a:highlight>
                  <a:schemeClr val="lt2"/>
                </a:highlight>
              </a:rPr>
              <a:t>Inscripción online a materias</a:t>
            </a:r>
            <a:r>
              <a:rPr lang="es-AR" sz="2200">
                <a:highlight>
                  <a:schemeClr val="lt2"/>
                </a:highlight>
              </a:rPr>
              <a:t>: 4 y 5 de agosto materias pedagógicas</a:t>
            </a:r>
            <a:endParaRPr sz="2200">
              <a:highlight>
                <a:schemeClr val="lt2"/>
              </a:highlight>
            </a:endParaRPr>
          </a:p>
          <a:p>
            <a:pPr indent="-262890" lvl="0" marL="274320" rtl="0" algn="l">
              <a:spcBef>
                <a:spcPts val="0"/>
              </a:spcBef>
              <a:spcAft>
                <a:spcPts val="0"/>
              </a:spcAft>
              <a:buSzPts val="2200"/>
              <a:buChar char="➔"/>
            </a:pPr>
            <a:r>
              <a:rPr b="1" lang="es-AR" sz="2200"/>
              <a:t>Inscripción a Fundamentos de la Lengua Portuguesa:</a:t>
            </a:r>
            <a:r>
              <a:rPr lang="es-AR" sz="2200"/>
              <a:t> 17 y 18 de agosto</a:t>
            </a:r>
            <a:endParaRPr sz="2200"/>
          </a:p>
          <a:p>
            <a:pPr indent="0" lvl="0" marL="27432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236220" lvl="0" marL="274320" rtl="0" algn="l">
              <a:spcBef>
                <a:spcPts val="560"/>
              </a:spcBef>
              <a:spcAft>
                <a:spcPts val="0"/>
              </a:spcAft>
              <a:buSzPts val="1780"/>
              <a:buChar char="➔"/>
            </a:pPr>
            <a:r>
              <a:rPr lang="es-AR" sz="2200"/>
              <a:t>   Vía formulario web </a:t>
            </a:r>
            <a:r>
              <a:rPr lang="es-AR" sz="2200" u="sng">
                <a:solidFill>
                  <a:schemeClr val="hlink"/>
                </a:solidFill>
                <a:hlinkClick r:id="rId3"/>
              </a:rPr>
              <a:t>https://lvsofiaspangenberg.blogspot.com/</a:t>
            </a:r>
            <a:r>
              <a:rPr lang="es-AR" sz="2200"/>
              <a:t>      </a:t>
            </a:r>
            <a:endParaRPr sz="2200"/>
          </a:p>
          <a:p>
            <a:pPr indent="-236220" lvl="0" marL="274320" rtl="0" algn="l">
              <a:spcBef>
                <a:spcPts val="560"/>
              </a:spcBef>
              <a:spcAft>
                <a:spcPts val="0"/>
              </a:spcAft>
              <a:buSzPts val="1780"/>
              <a:buChar char="➔"/>
            </a:pPr>
            <a:r>
              <a:rPr b="1" lang="es-AR" sz="2200"/>
              <a:t>Inicio del 2do  </a:t>
            </a:r>
            <a:r>
              <a:rPr lang="es-AR" sz="2200"/>
              <a:t>Cuatrimestre: 16 de agosto materias pedagógicas</a:t>
            </a:r>
            <a:endParaRPr sz="2200"/>
          </a:p>
          <a:p>
            <a:pPr indent="-236220" lvl="0" marL="274320" rtl="0" algn="l">
              <a:spcBef>
                <a:spcPts val="560"/>
              </a:spcBef>
              <a:spcAft>
                <a:spcPts val="0"/>
              </a:spcAft>
              <a:buSzPts val="1780"/>
              <a:buChar char="➔"/>
            </a:pPr>
            <a:r>
              <a:rPr b="1" lang="es-AR" sz="2200"/>
              <a:t>Fundamentos 22/8 </a:t>
            </a:r>
            <a:r>
              <a:rPr lang="es-AR" sz="2200"/>
              <a:t>(sólo ingresantes 2022 y cursantes de materias de  1er año)</a:t>
            </a:r>
            <a:endParaRPr sz="2100"/>
          </a:p>
        </p:txBody>
      </p:sp>
      <p:pic>
        <p:nvPicPr>
          <p:cNvPr id="238" name="Google Shape;23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2830" y="100855"/>
            <a:ext cx="1692322" cy="137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"/>
          <p:cNvSpPr txBox="1"/>
          <p:nvPr>
            <p:ph type="title"/>
          </p:nvPr>
        </p:nvSpPr>
        <p:spPr>
          <a:xfrm>
            <a:off x="967154" y="194531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970"/>
              <a:buFont typeface="Georgia"/>
              <a:buNone/>
            </a:pPr>
            <a:br>
              <a:rPr lang="es-AR" sz="2970"/>
            </a:br>
            <a:br>
              <a:rPr lang="es-AR" sz="2970"/>
            </a:br>
            <a:br>
              <a:rPr lang="es-AR" sz="2970"/>
            </a:br>
            <a:br>
              <a:rPr lang="es-AR" sz="2970"/>
            </a:br>
            <a:br>
              <a:rPr lang="es-AR" sz="2970"/>
            </a:br>
            <a:r>
              <a:rPr b="1" lang="es-AR" sz="3240">
                <a:solidFill>
                  <a:schemeClr val="dk1"/>
                </a:solidFill>
              </a:rPr>
              <a:t>OPCIÓN DE INSCRIPCIÓN A MATERIAS</a:t>
            </a:r>
            <a:endParaRPr b="1" sz="3240">
              <a:solidFill>
                <a:schemeClr val="dk1"/>
              </a:solidFill>
            </a:endParaRPr>
          </a:p>
        </p:txBody>
      </p:sp>
      <p:sp>
        <p:nvSpPr>
          <p:cNvPr id="244" name="Google Shape;244;p23"/>
          <p:cNvSpPr txBox="1"/>
          <p:nvPr>
            <p:ph idx="1" type="body"/>
          </p:nvPr>
        </p:nvSpPr>
        <p:spPr>
          <a:xfrm>
            <a:off x="472675" y="1022954"/>
            <a:ext cx="11338560" cy="5565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2307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b="1" sz="1890"/>
          </a:p>
          <a:p>
            <a:pPr indent="-138303" lvl="0" marL="274320" rtl="0" algn="l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None/>
            </a:pPr>
            <a:r>
              <a:t/>
            </a:r>
            <a:endParaRPr b="1" sz="2520"/>
          </a:p>
          <a:p>
            <a:pPr indent="-274320" lvl="0" marL="274320" rtl="0" algn="l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Char char="➔"/>
            </a:pPr>
            <a:r>
              <a:rPr b="1" lang="es-AR" sz="2520"/>
              <a:t>Fundamentos de la Lengua Portuguesa</a:t>
            </a:r>
            <a:r>
              <a:rPr lang="es-AR" sz="2520"/>
              <a:t>: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None/>
            </a:pPr>
            <a:r>
              <a:rPr lang="es-AR" sz="2520"/>
              <a:t>    -  Personas con conocimiento NULO del idioma portugués, o comprensión de la escritura y de la oralidad, pero no consiguen escribir o hablar el idioma. </a:t>
            </a:r>
            <a:endParaRPr sz="2520"/>
          </a:p>
          <a:p>
            <a:pPr indent="0" lvl="0" marL="0" rtl="0" algn="l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None/>
            </a:pPr>
            <a:r>
              <a:rPr lang="es-AR" sz="2520"/>
              <a:t>    -  Duración un cuatrimestre. </a:t>
            </a:r>
            <a:endParaRPr sz="2520"/>
          </a:p>
          <a:p>
            <a:pPr indent="0" lvl="0" marL="0" rtl="0" algn="l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None/>
            </a:pPr>
            <a:r>
              <a:t/>
            </a:r>
            <a:endParaRPr sz="2520"/>
          </a:p>
          <a:p>
            <a:pPr indent="-274320" lvl="0" marL="274320" rtl="0" algn="l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Char char="➔"/>
            </a:pPr>
            <a:r>
              <a:rPr b="1" lang="es-AR" sz="2520"/>
              <a:t>Materias del Campo de la Formación General </a:t>
            </a:r>
            <a:r>
              <a:rPr lang="es-AR" sz="2520"/>
              <a:t>(CFG), se sugiere  inscribirse en el 1er. cuatrimestre por correlatividades:</a:t>
            </a:r>
            <a:endParaRPr/>
          </a:p>
          <a:p>
            <a:pPr indent="0" lvl="0" marL="0" rtl="0" algn="just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None/>
            </a:pPr>
            <a:r>
              <a:rPr lang="es-AR" sz="2520"/>
              <a:t>            - Didáctica</a:t>
            </a:r>
            <a:endParaRPr sz="2520"/>
          </a:p>
          <a:p>
            <a:pPr indent="0" lvl="0" marL="0" rtl="0" algn="just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None/>
            </a:pPr>
            <a:r>
              <a:rPr lang="es-AR" sz="2520"/>
              <a:t>            -  Psicología </a:t>
            </a:r>
            <a:endParaRPr/>
          </a:p>
          <a:p>
            <a:pPr indent="0" lvl="0" marL="0" rtl="0" algn="just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None/>
            </a:pPr>
            <a:r>
              <a:rPr lang="es-AR" sz="2520"/>
              <a:t>            -  Pedagogía.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504"/>
              </a:spcBef>
              <a:spcAft>
                <a:spcPts val="0"/>
              </a:spcAft>
              <a:buSzPts val="2142"/>
              <a:buNone/>
            </a:pPr>
            <a:r>
              <a:rPr lang="es-AR" sz="2520"/>
              <a:t>    (En caso de mayor disponibilidad horaria se podrá orientar a la inscripción de otras materias 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189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1890"/>
          </a:p>
        </p:txBody>
      </p:sp>
      <p:pic>
        <p:nvPicPr>
          <p:cNvPr id="245" name="Google Shape;24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830" y="100855"/>
            <a:ext cx="1542197" cy="1291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eorgia"/>
              <a:buNone/>
            </a:pPr>
            <a:r>
              <a:rPr lang="es-AR">
                <a:solidFill>
                  <a:schemeClr val="dk1"/>
                </a:solidFill>
              </a:rPr>
              <a:t>        </a:t>
            </a:r>
            <a:r>
              <a:rPr b="1" lang="es-AR">
                <a:solidFill>
                  <a:schemeClr val="dk1"/>
                </a:solidFill>
              </a:rPr>
              <a:t>INFORMACIÓN DE CURSADA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51" name="Google Shape;251;p24"/>
          <p:cNvSpPr txBox="1"/>
          <p:nvPr>
            <p:ph idx="1" type="body"/>
          </p:nvPr>
        </p:nvSpPr>
        <p:spPr>
          <a:xfrm>
            <a:off x="402336" y="1277815"/>
            <a:ext cx="11338560" cy="5580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637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b="1" sz="2000"/>
          </a:p>
          <a:p>
            <a:pPr indent="-274320" lvl="0" marL="27432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Char char="➔"/>
            </a:pPr>
            <a:r>
              <a:rPr b="1" lang="es-AR" sz="2000"/>
              <a:t>Información de cursada </a:t>
            </a:r>
            <a:r>
              <a:rPr lang="es-AR" sz="2000"/>
              <a:t>se encuentra disponible en el </a:t>
            </a:r>
            <a:r>
              <a:rPr b="1" lang="es-AR" sz="2000"/>
              <a:t>Blog del Spangenberg: </a:t>
            </a:r>
            <a:r>
              <a:rPr lang="es-AR" sz="2000" u="sng">
                <a:solidFill>
                  <a:schemeClr val="hlink"/>
                </a:solidFill>
                <a:hlinkClick r:id="rId3"/>
              </a:rPr>
              <a:t>https://lvsofiaspangenberg.blogspot.com</a:t>
            </a:r>
            <a:endParaRPr sz="2000"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b="1" sz="2000"/>
          </a:p>
          <a:p>
            <a:pPr indent="-274320" lvl="0" marL="27432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Char char="➔"/>
            </a:pPr>
            <a:r>
              <a:rPr b="1" lang="es-AR" sz="2000"/>
              <a:t>Calendario académico: </a:t>
            </a:r>
            <a:r>
              <a:rPr lang="es-AR" sz="2000"/>
              <a:t>resulta fundamental consultarlo </a:t>
            </a:r>
            <a:r>
              <a:rPr b="1" lang="es-AR" sz="2000"/>
              <a:t> </a:t>
            </a:r>
            <a:r>
              <a:rPr lang="es-AR" sz="2000"/>
              <a:t>y tenerlo presente.</a:t>
            </a:r>
            <a:endParaRPr/>
          </a:p>
          <a:p>
            <a:pPr indent="-166370" lvl="0" marL="27432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/>
          </a:p>
          <a:p>
            <a:pPr indent="-274320" lvl="0" marL="27432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Char char="➔"/>
            </a:pPr>
            <a:r>
              <a:rPr b="1" lang="es-AR" sz="2000"/>
              <a:t>Equivalencias: </a:t>
            </a:r>
            <a:r>
              <a:rPr lang="es-AR" sz="2000"/>
              <a:t>presentar  en bedelía analítico, certificado  y foliado.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rPr lang="es-AR" sz="2000"/>
              <a:t>      Se otorgan según el programa, carga horaria, métodos de evaluación y tiempo transcurrido desde su cursada. 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rPr lang="es-AR" sz="2000"/>
              <a:t>      Deciden los profesores especializados y los coordinadores de área. </a:t>
            </a:r>
            <a:endParaRPr sz="2000"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rPr lang="es-AR" sz="2000"/>
              <a:t>Periodo de entrega del 1ro al 30 de septiembre. </a:t>
            </a:r>
            <a:endParaRPr sz="2000"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sz="2000"/>
          </a:p>
          <a:p>
            <a:pPr indent="-274320" lvl="0" marL="27432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Char char="➔"/>
            </a:pPr>
            <a:r>
              <a:rPr b="1" lang="es-AR" sz="2000"/>
              <a:t>Tutoría: 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rPr b="1" lang="es-AR" sz="2000"/>
              <a:t>   - </a:t>
            </a:r>
            <a:r>
              <a:rPr lang="es-AR" sz="2000"/>
              <a:t>es el espacio para consultas, inquietudes, necesidades de los alumnos, etc. </a:t>
            </a:r>
            <a:endParaRPr b="1" sz="2000"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rPr b="1" lang="es-AR" sz="2000"/>
              <a:t>   - </a:t>
            </a:r>
            <a:r>
              <a:rPr lang="es-AR" sz="2000"/>
              <a:t> enviar </a:t>
            </a:r>
            <a:r>
              <a:rPr b="1" lang="es-AR" sz="2000"/>
              <a:t>mail a </a:t>
            </a:r>
            <a:r>
              <a:rPr b="1" lang="es-AR" sz="2000" u="sng">
                <a:solidFill>
                  <a:schemeClr val="hlink"/>
                </a:solidFill>
                <a:hlinkClick r:id="rId4"/>
              </a:rPr>
              <a:t>tutoriaportugueslv@gmail.com</a:t>
            </a:r>
            <a:r>
              <a:rPr b="1" lang="es-AR" sz="2000"/>
              <a:t>  </a:t>
            </a:r>
            <a:r>
              <a:rPr lang="es-AR" sz="2000"/>
              <a:t>solicitando ser incluidos en la    lista de distribución de    información.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r>
              <a:rPr b="1" lang="es-AR" sz="2000"/>
              <a:t>- Tutores Pares: </a:t>
            </a:r>
            <a:r>
              <a:rPr lang="es-AR" sz="2000"/>
              <a:t>alumnos que acompañan al tutor en el trabajo.</a:t>
            </a:r>
            <a:endParaRPr sz="2000"/>
          </a:p>
          <a:p>
            <a:pPr indent="0" lvl="0" marL="0" rtl="0" algn="l">
              <a:lnSpc>
                <a:spcPct val="80000"/>
              </a:lnSpc>
              <a:spcBef>
                <a:spcPts val="337"/>
              </a:spcBef>
              <a:spcAft>
                <a:spcPts val="0"/>
              </a:spcAft>
              <a:buSzPts val="1434"/>
              <a:buNone/>
            </a:pPr>
            <a:r>
              <a:rPr lang="es-AR" sz="1687"/>
              <a:t>                                                                                                           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37"/>
              </a:spcBef>
              <a:spcAft>
                <a:spcPts val="0"/>
              </a:spcAft>
              <a:buSzPts val="1434"/>
              <a:buNone/>
            </a:pPr>
            <a:r>
              <a:rPr lang="es-AR" sz="1687"/>
              <a:t>                                                                                                                </a:t>
            </a:r>
            <a:endParaRPr sz="2375"/>
          </a:p>
        </p:txBody>
      </p:sp>
      <p:pic>
        <p:nvPicPr>
          <p:cNvPr id="252" name="Google Shape;252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8498" y="60790"/>
            <a:ext cx="1549801" cy="1440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5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eorgia"/>
              <a:buNone/>
            </a:pPr>
            <a:r>
              <a:rPr b="1" lang="es-AR">
                <a:solidFill>
                  <a:schemeClr val="dk1"/>
                </a:solidFill>
              </a:rPr>
              <a:t>MEDIOS DE TRANSPORTE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258" name="Google Shape;258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325" y="1501250"/>
            <a:ext cx="6517200" cy="484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8498" y="60790"/>
            <a:ext cx="1549801" cy="1440464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25"/>
          <p:cNvSpPr txBox="1"/>
          <p:nvPr/>
        </p:nvSpPr>
        <p:spPr>
          <a:xfrm>
            <a:off x="6919515" y="1267854"/>
            <a:ext cx="4913100" cy="50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COLECTIVOS: </a:t>
            </a:r>
            <a:r>
              <a:rPr b="1" lang="es-A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10-15-37-41-59-60-64-93-95-108-110-118-128-160-188-92-12-29-39-68-111-152-194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SUBTE:</a:t>
            </a:r>
            <a:r>
              <a:rPr lang="es-AR" sz="2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s-AR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Línea  D – Estación BULNES – Alto Palermo. 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9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TREN: </a:t>
            </a:r>
            <a:r>
              <a:rPr b="1" lang="es-AR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Estación Palermo. Ramal San Martín</a:t>
            </a:r>
            <a:endParaRPr b="1" sz="2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COMBI ALTO PALERMO: -Bus Chivilcoy</a:t>
            </a:r>
            <a:endParaRPr b="1" sz="2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-Del Sur (</a:t>
            </a:r>
            <a:r>
              <a:rPr b="1" lang="es-A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Cañuelas, Navarro, Las Heras, R.Pérez...)</a:t>
            </a:r>
            <a:endParaRPr b="1"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1" name="Google Shape;261;p25"/>
          <p:cNvSpPr/>
          <p:nvPr/>
        </p:nvSpPr>
        <p:spPr>
          <a:xfrm flipH="1">
            <a:off x="3370994" y="2934269"/>
            <a:ext cx="368492" cy="696034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1425">
            <a:solidFill>
              <a:srgbClr val="98483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6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t/>
            </a:r>
            <a:endParaRPr/>
          </a:p>
        </p:txBody>
      </p:sp>
      <p:sp>
        <p:nvSpPr>
          <p:cNvPr id="267" name="Google Shape;267;p26"/>
          <p:cNvSpPr txBox="1"/>
          <p:nvPr>
            <p:ph idx="1" type="body"/>
          </p:nvPr>
        </p:nvSpPr>
        <p:spPr>
          <a:xfrm>
            <a:off x="402325" y="1527050"/>
            <a:ext cx="11525700" cy="51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544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t/>
            </a:r>
            <a:endParaRPr sz="2497"/>
          </a:p>
          <a:p>
            <a:pPr indent="-139544" lvl="0" marL="27432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None/>
            </a:pPr>
            <a:r>
              <a:t/>
            </a:r>
            <a:endParaRPr sz="2497"/>
          </a:p>
          <a:p>
            <a:pPr indent="-139544" lvl="0" marL="27432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None/>
            </a:pPr>
            <a:r>
              <a:t/>
            </a:r>
            <a:endParaRPr sz="2497"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None/>
            </a:pPr>
            <a:r>
              <a:t/>
            </a:r>
            <a:endParaRPr sz="2497"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None/>
            </a:pPr>
            <a:r>
              <a:t/>
            </a:r>
            <a:endParaRPr sz="2497"/>
          </a:p>
          <a:p>
            <a:pPr indent="0" lvl="0" marL="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None/>
            </a:pPr>
            <a:r>
              <a:t/>
            </a:r>
            <a:endParaRPr sz="2497"/>
          </a:p>
          <a:p>
            <a:pPr indent="0" lvl="0" marL="0" rtl="0" algn="r">
              <a:lnSpc>
                <a:spcPct val="90000"/>
              </a:lnSpc>
              <a:spcBef>
                <a:spcPts val="1332"/>
              </a:spcBef>
              <a:spcAft>
                <a:spcPts val="0"/>
              </a:spcAft>
              <a:buSzPts val="5661"/>
              <a:buNone/>
            </a:pPr>
            <a:r>
              <a:rPr lang="es-AR" sz="6660"/>
              <a:t>                                                                          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313"/>
              </a:spcBef>
              <a:spcAft>
                <a:spcPts val="0"/>
              </a:spcAft>
              <a:buSzPts val="5582"/>
              <a:buNone/>
            </a:pPr>
            <a:r>
              <a:rPr b="1" lang="es-AR" sz="4967"/>
              <a:t>¡Buen comienzo!</a:t>
            </a:r>
            <a:endParaRPr b="1" sz="4967"/>
          </a:p>
          <a:p>
            <a:pPr indent="0" lvl="0" marL="0" rtl="0" algn="r">
              <a:lnSpc>
                <a:spcPct val="90000"/>
              </a:lnSpc>
              <a:spcBef>
                <a:spcPts val="1313"/>
              </a:spcBef>
              <a:spcAft>
                <a:spcPts val="0"/>
              </a:spcAft>
              <a:buSzPts val="5582"/>
              <a:buNone/>
            </a:pPr>
            <a:r>
              <a:rPr b="1" lang="es-AR" sz="2767"/>
              <a:t>@portugueslenguitas</a:t>
            </a:r>
            <a:endParaRPr b="1" sz="2767"/>
          </a:p>
          <a:p>
            <a:pPr indent="0" lvl="0" marL="0" rtl="0" algn="r">
              <a:lnSpc>
                <a:spcPct val="90000"/>
              </a:lnSpc>
              <a:spcBef>
                <a:spcPts val="1313"/>
              </a:spcBef>
              <a:spcAft>
                <a:spcPts val="0"/>
              </a:spcAft>
              <a:buSzPts val="5582"/>
              <a:buNone/>
            </a:pPr>
            <a:r>
              <a:t/>
            </a:r>
            <a:endParaRPr b="1" sz="6567"/>
          </a:p>
          <a:p>
            <a:pPr indent="-139544" lvl="0" marL="274320" rtl="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None/>
            </a:pPr>
            <a:r>
              <a:t/>
            </a:r>
            <a:endParaRPr sz="2497"/>
          </a:p>
        </p:txBody>
      </p:sp>
      <p:pic>
        <p:nvPicPr>
          <p:cNvPr id="268" name="Google Shape;26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846" y="269631"/>
            <a:ext cx="5739731" cy="4794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15727" y="269631"/>
            <a:ext cx="6112300" cy="4794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94650" y="5927275"/>
            <a:ext cx="894100" cy="47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/>
          <p:nvPr>
            <p:ph type="title"/>
          </p:nvPr>
        </p:nvSpPr>
        <p:spPr>
          <a:xfrm>
            <a:off x="402336" y="228600"/>
            <a:ext cx="11379200" cy="8264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A363C"/>
              </a:buClr>
              <a:buSzPts val="3300"/>
              <a:buFont typeface="Georgia"/>
              <a:buNone/>
            </a:pPr>
            <a:r>
              <a:rPr b="1" lang="es-AR">
                <a:solidFill>
                  <a:srgbClr val="2A363C"/>
                </a:solidFill>
              </a:rPr>
              <a:t>             </a:t>
            </a:r>
            <a:r>
              <a:rPr b="1" lang="es-AR" sz="3600">
                <a:solidFill>
                  <a:schemeClr val="dk1"/>
                </a:solidFill>
              </a:rPr>
              <a:t>TÍTULOS Y DURACIÓN:</a:t>
            </a:r>
            <a:endParaRPr b="1" sz="3600">
              <a:solidFill>
                <a:schemeClr val="dk1"/>
              </a:solidFill>
            </a:endParaRPr>
          </a:p>
        </p:txBody>
      </p:sp>
      <p:sp>
        <p:nvSpPr>
          <p:cNvPr id="171" name="Google Shape;171;p14"/>
          <p:cNvSpPr txBox="1"/>
          <p:nvPr>
            <p:ph idx="1" type="body"/>
          </p:nvPr>
        </p:nvSpPr>
        <p:spPr>
          <a:xfrm>
            <a:off x="402336" y="1527048"/>
            <a:ext cx="1133856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128587" lvl="0" marL="27432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es-AR"/>
              <a:t>              </a:t>
            </a:r>
            <a:endParaRPr/>
          </a:p>
          <a:p>
            <a:pPr indent="0" lvl="0" marL="0" rtl="0" algn="ctr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b="1" lang="es-AR"/>
              <a:t>    PROFESORADO EN PORTUGUÉS (4 AÑOS)</a:t>
            </a:r>
            <a:endParaRPr/>
          </a:p>
          <a:p>
            <a:pPr indent="0" lvl="0" marL="0" rtl="0" algn="ctr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es-AR"/>
              <a:t>          Para Nivel Inicial, Primario y Secundario.</a:t>
            </a:r>
            <a:endParaRPr/>
          </a:p>
          <a:p>
            <a:pPr indent="0" lvl="0" marL="0" rtl="0" algn="ctr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b="1" lang="es-AR"/>
              <a:t>PROFESORADO SUPERIOR EN PORTUGUÉS (5 AÑOS)</a:t>
            </a:r>
            <a:endParaRPr/>
          </a:p>
          <a:p>
            <a:pPr indent="0" lvl="0" marL="0" rtl="0" algn="ctr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b="1" lang="es-AR"/>
              <a:t>       </a:t>
            </a:r>
            <a:r>
              <a:rPr lang="es-AR"/>
              <a:t>  Para Nivel Inicial, Primario, Secundario y Superior.</a:t>
            </a:r>
            <a:endParaRPr b="1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</p:txBody>
      </p:sp>
      <p:pic>
        <p:nvPicPr>
          <p:cNvPr id="172" name="Google Shape;17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74746"/>
            <a:ext cx="3562066" cy="2795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/>
          <p:nvPr>
            <p:ph type="title"/>
          </p:nvPr>
        </p:nvSpPr>
        <p:spPr>
          <a:xfrm>
            <a:off x="406350" y="612900"/>
            <a:ext cx="11379300" cy="987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eorgia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eorgia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eorgia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eorgia"/>
              <a:buNone/>
            </a:pPr>
            <a:r>
              <a:rPr b="1" lang="es-AR">
                <a:solidFill>
                  <a:schemeClr val="dk1"/>
                </a:solidFill>
              </a:rPr>
              <a:t>INSCRIPCIÓN:  “Etapa 1”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5"/>
          <p:cNvSpPr txBox="1"/>
          <p:nvPr>
            <p:ph idx="1" type="body"/>
          </p:nvPr>
        </p:nvSpPr>
        <p:spPr>
          <a:xfrm>
            <a:off x="402336" y="1527048"/>
            <a:ext cx="11338500" cy="457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s-AR" sz="2000"/>
              <a:t>Vía página del GCBA :</a:t>
            </a:r>
            <a:r>
              <a:rPr lang="es-AR" sz="2000" u="sng">
                <a:solidFill>
                  <a:schemeClr val="hlink"/>
                </a:solidFill>
                <a:hlinkClick r:id="rId3"/>
              </a:rPr>
              <a:t>https://inscripciones.buenosaires.gob.ar</a:t>
            </a:r>
            <a:r>
              <a:rPr lang="es-AR" sz="2000"/>
              <a:t> </a:t>
            </a:r>
            <a:endParaRPr sz="2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s-AR" sz="2000"/>
              <a:t> Luego de registrarte, seleccioná: </a:t>
            </a:r>
            <a:endParaRPr sz="2000"/>
          </a:p>
          <a:p>
            <a:pPr indent="-166370" lvl="0" marL="27432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None/>
            </a:pPr>
            <a:r>
              <a:t/>
            </a:r>
            <a:endParaRPr sz="2000"/>
          </a:p>
          <a:p>
            <a:pPr indent="-274320" lvl="0" marL="274320" rtl="0" algn="l">
              <a:spcBef>
                <a:spcPts val="400"/>
              </a:spcBef>
              <a:spcAft>
                <a:spcPts val="0"/>
              </a:spcAft>
              <a:buSzPts val="1700"/>
              <a:buChar char="✔"/>
            </a:pPr>
            <a:r>
              <a:rPr lang="es-AR" sz="2000"/>
              <a:t>Nivel: </a:t>
            </a:r>
            <a:r>
              <a:rPr b="1" lang="es-AR" sz="2000"/>
              <a:t>Terciario </a:t>
            </a:r>
            <a:r>
              <a:rPr lang="es-AR" sz="2000"/>
              <a:t>/ Disciplina: </a:t>
            </a:r>
            <a:r>
              <a:rPr b="1" lang="es-AR" sz="2000"/>
              <a:t>Portugués </a:t>
            </a:r>
            <a:r>
              <a:rPr lang="es-AR" sz="2000"/>
              <a:t>/ Carrera: </a:t>
            </a:r>
            <a:r>
              <a:rPr b="1" lang="es-AR" sz="2000"/>
              <a:t>"Profesorado de Portugués"</a:t>
            </a:r>
            <a:endParaRPr sz="2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s-AR" sz="2000"/>
              <a:t>   Avanzar respondiendo las preguntas de la siguiente pantalla.</a:t>
            </a:r>
            <a:endParaRPr/>
          </a:p>
          <a:p>
            <a:pPr indent="-166370" lvl="0" marL="27432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None/>
            </a:pPr>
            <a:r>
              <a:t/>
            </a:r>
            <a:endParaRPr sz="2000"/>
          </a:p>
          <a:p>
            <a:pPr indent="-274320" lvl="0" marL="274320" rtl="0" algn="l">
              <a:spcBef>
                <a:spcPts val="400"/>
              </a:spcBef>
              <a:spcAft>
                <a:spcPts val="0"/>
              </a:spcAft>
              <a:buSzPts val="1700"/>
              <a:buChar char="✔"/>
            </a:pPr>
            <a:r>
              <a:rPr lang="es-AR" sz="2000"/>
              <a:t>Seleccionar:  </a:t>
            </a:r>
            <a:r>
              <a:rPr b="1" lang="es-AR" sz="2000"/>
              <a:t>ENS en Lenguas Vivas Sofía Broquen de Spangenberg (JUNCAL 3251 CABA). </a:t>
            </a:r>
            <a:endParaRPr b="1" sz="2000"/>
          </a:p>
          <a:p>
            <a:pPr indent="-274320" lvl="0" marL="274320" rtl="0" algn="l">
              <a:spcBef>
                <a:spcPts val="400"/>
              </a:spcBef>
              <a:spcAft>
                <a:spcPts val="0"/>
              </a:spcAft>
              <a:buSzPts val="1700"/>
              <a:buChar char="✔"/>
            </a:pPr>
            <a:r>
              <a:rPr lang="es-AR" sz="2000"/>
              <a:t>Turno Vespertinno</a:t>
            </a:r>
            <a:endParaRPr sz="2000"/>
          </a:p>
          <a:p>
            <a:pPr indent="-274320" lvl="0" marL="274320" rtl="0" algn="l">
              <a:spcBef>
                <a:spcPts val="400"/>
              </a:spcBef>
              <a:spcAft>
                <a:spcPts val="0"/>
              </a:spcAft>
              <a:buSzPts val="1700"/>
              <a:buChar char="✔"/>
            </a:pPr>
            <a:r>
              <a:rPr b="1" lang="es-AR" sz="2000"/>
              <a:t>Avanzar hasta concluir el registro.</a:t>
            </a:r>
            <a:endParaRPr/>
          </a:p>
          <a:p>
            <a:pPr indent="-166370" lvl="0" marL="27432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None/>
            </a:pPr>
            <a:r>
              <a:t/>
            </a:r>
            <a:endParaRPr sz="2000"/>
          </a:p>
          <a:p>
            <a:pPr indent="-274320" lvl="0" marL="274320" rtl="0" algn="l">
              <a:spcBef>
                <a:spcPts val="400"/>
              </a:spcBef>
              <a:spcAft>
                <a:spcPts val="0"/>
              </a:spcAft>
              <a:buSzPts val="1700"/>
              <a:buChar char="✔"/>
            </a:pPr>
            <a:r>
              <a:rPr lang="es-AR" sz="2000"/>
              <a:t>También podés hacerlo de manera telefónica, llamando al </a:t>
            </a:r>
            <a:r>
              <a:rPr b="1" lang="es-AR" sz="2000"/>
              <a:t>0800-444-2400</a:t>
            </a:r>
            <a:endParaRPr sz="2000"/>
          </a:p>
          <a:p>
            <a:pPr indent="-274320" lvl="0" marL="274320" rtl="0" algn="l">
              <a:spcBef>
                <a:spcPts val="400"/>
              </a:spcBef>
              <a:spcAft>
                <a:spcPts val="0"/>
              </a:spcAft>
              <a:buSzPts val="1700"/>
              <a:buChar char="✔"/>
            </a:pPr>
            <a:r>
              <a:rPr lang="es-AR" sz="2000"/>
              <a:t>Vía formulario del “ blog Spangeberg”: </a:t>
            </a:r>
            <a:r>
              <a:rPr lang="es-AR" sz="2000" u="sng">
                <a:solidFill>
                  <a:schemeClr val="hlink"/>
                </a:solidFill>
                <a:hlinkClick r:id="rId4"/>
              </a:rPr>
              <a:t>https://lvsofiaspangenberg.blogspot.com/</a:t>
            </a:r>
            <a:endParaRPr sz="20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9" name="Google Shape;179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21430" y="0"/>
            <a:ext cx="1444625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b="1" lang="es-AR" sz="3600">
                <a:solidFill>
                  <a:schemeClr val="dk1"/>
                </a:solidFill>
              </a:rPr>
              <a:t>INCRIPCIÓN: “Etapa 2”</a:t>
            </a:r>
            <a:endParaRPr b="1" sz="3600">
              <a:solidFill>
                <a:schemeClr val="dk1"/>
              </a:solidFill>
            </a:endParaRPr>
          </a:p>
        </p:txBody>
      </p:sp>
      <p:sp>
        <p:nvSpPr>
          <p:cNvPr id="185" name="Google Shape;185;p16"/>
          <p:cNvSpPr txBox="1"/>
          <p:nvPr>
            <p:ph idx="1" type="body"/>
          </p:nvPr>
        </p:nvSpPr>
        <p:spPr>
          <a:xfrm>
            <a:off x="402325" y="1438275"/>
            <a:ext cx="11338500" cy="4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b="1" lang="es-AR" sz="2497"/>
              <a:t>PRESENTACIÓN DE DOCUMENTACIÓN: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SzPts val="1887"/>
              <a:buNone/>
            </a:pPr>
            <a:r>
              <a:rPr lang="es-AR" sz="2220"/>
              <a:t>(Cuando lo permita el aislamiento social preventivo obligatorio presentar en bedelía del profesorado: Juncal 3251, CABA )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SzPts val="1887"/>
              <a:buNone/>
            </a:pPr>
            <a:r>
              <a:t/>
            </a:r>
            <a:endParaRPr sz="2220"/>
          </a:p>
          <a:p>
            <a:pPr indent="-274320" lvl="0" marL="274320" rtl="0" algn="l">
              <a:spcBef>
                <a:spcPts val="444"/>
              </a:spcBef>
              <a:spcAft>
                <a:spcPts val="0"/>
              </a:spcAft>
              <a:buSzPts val="1887"/>
              <a:buFont typeface="Noto Sans Symbols"/>
              <a:buChar char="✔"/>
            </a:pPr>
            <a:r>
              <a:rPr b="1" lang="es-AR" sz="2220"/>
              <a:t>Horario</a:t>
            </a:r>
            <a:r>
              <a:rPr lang="es-AR" sz="2220"/>
              <a:t> de Bedelía  (1er piso del anexo) de 9:00 a 11:30hs. o  de 18:00 a 20:30hs.</a:t>
            </a:r>
            <a:endParaRPr sz="2220"/>
          </a:p>
          <a:p>
            <a:pPr indent="-274320" lvl="0" marL="274320" rtl="0" algn="l">
              <a:spcBef>
                <a:spcPts val="444"/>
              </a:spcBef>
              <a:spcAft>
                <a:spcPts val="0"/>
              </a:spcAft>
              <a:buSzPts val="1887"/>
              <a:buFont typeface="Noto Sans Symbols"/>
              <a:buChar char="✔"/>
            </a:pPr>
            <a:r>
              <a:rPr lang="es-AR" sz="2220"/>
              <a:t>Fotocopia del </a:t>
            </a:r>
            <a:r>
              <a:rPr b="1" lang="es-AR" sz="2220"/>
              <a:t>DNI </a:t>
            </a:r>
            <a:r>
              <a:rPr lang="es-AR" sz="2220"/>
              <a:t>(acompañada del original).</a:t>
            </a:r>
            <a:endParaRPr sz="2220"/>
          </a:p>
          <a:p>
            <a:pPr indent="-274320" lvl="0" marL="274320" rtl="0" algn="l">
              <a:spcBef>
                <a:spcPts val="444"/>
              </a:spcBef>
              <a:spcAft>
                <a:spcPts val="0"/>
              </a:spcAft>
              <a:buSzPts val="1887"/>
              <a:buFont typeface="Noto Sans Symbols"/>
              <a:buChar char="✔"/>
            </a:pPr>
            <a:r>
              <a:rPr lang="es-AR" sz="2220"/>
              <a:t>Fotocopia del </a:t>
            </a:r>
            <a:r>
              <a:rPr b="1" lang="es-AR" sz="2220"/>
              <a:t>título secundario</a:t>
            </a:r>
            <a:r>
              <a:rPr lang="es-AR" sz="2220"/>
              <a:t>.</a:t>
            </a:r>
            <a:endParaRPr/>
          </a:p>
          <a:p>
            <a:pPr indent="-274320" lvl="0" marL="274320" rtl="0" algn="l">
              <a:spcBef>
                <a:spcPts val="444"/>
              </a:spcBef>
              <a:spcAft>
                <a:spcPts val="0"/>
              </a:spcAft>
              <a:buSzPts val="1887"/>
              <a:buFont typeface="Noto Sans Symbols"/>
              <a:buChar char="✔"/>
            </a:pPr>
            <a:r>
              <a:rPr lang="es-AR" sz="2220"/>
              <a:t>3 </a:t>
            </a:r>
            <a:r>
              <a:rPr b="1" lang="es-AR" sz="2220"/>
              <a:t>fotos </a:t>
            </a:r>
            <a:r>
              <a:rPr lang="es-AR" sz="2220"/>
              <a:t>4x4,</a:t>
            </a:r>
            <a:endParaRPr sz="2220"/>
          </a:p>
          <a:p>
            <a:pPr indent="-274320" lvl="0" marL="274320" rtl="0" algn="l">
              <a:spcBef>
                <a:spcPts val="444"/>
              </a:spcBef>
              <a:spcAft>
                <a:spcPts val="0"/>
              </a:spcAft>
              <a:buSzPts val="1887"/>
              <a:buFont typeface="Noto Sans Symbols"/>
              <a:buChar char="✔"/>
            </a:pPr>
            <a:r>
              <a:rPr b="1" lang="es-AR" sz="2220"/>
              <a:t>Planilla de inscripción </a:t>
            </a:r>
            <a:r>
              <a:rPr lang="es-AR" sz="2220"/>
              <a:t>(pueden adquirirla en la fotocopiadora de la institución el mismo día en que traen la documentación o en el blog de la institución: lvsofiaspangenberg.blogspot.com/).</a:t>
            </a:r>
            <a:endParaRPr sz="2220"/>
          </a:p>
          <a:p>
            <a:pPr indent="-274320" lvl="0" marL="274320" rtl="0" algn="l">
              <a:spcBef>
                <a:spcPts val="444"/>
              </a:spcBef>
              <a:spcAft>
                <a:spcPts val="0"/>
              </a:spcAft>
              <a:buSzPts val="1887"/>
              <a:buFont typeface="Noto Sans Symbols"/>
              <a:buChar char="✔"/>
            </a:pPr>
            <a:r>
              <a:rPr b="1" lang="es-AR" sz="2220"/>
              <a:t>Comprobante de inscripción online.</a:t>
            </a:r>
            <a:endParaRPr/>
          </a:p>
          <a:p>
            <a:pPr indent="-274320" lvl="0" marL="274320" rtl="0" algn="l">
              <a:spcBef>
                <a:spcPts val="444"/>
              </a:spcBef>
              <a:spcAft>
                <a:spcPts val="0"/>
              </a:spcAft>
              <a:buSzPts val="1887"/>
              <a:buFont typeface="Noto Sans Symbols"/>
              <a:buChar char="✔"/>
            </a:pPr>
            <a:r>
              <a:rPr lang="es-AR" sz="2220"/>
              <a:t>Todo en carpeta de 3 solapas.</a:t>
            </a:r>
            <a:endParaRPr sz="2220"/>
          </a:p>
          <a:p>
            <a:pPr indent="-154495" lvl="0" marL="274320" rtl="0" algn="l">
              <a:spcBef>
                <a:spcPts val="444"/>
              </a:spcBef>
              <a:spcAft>
                <a:spcPts val="0"/>
              </a:spcAft>
              <a:buSzPts val="1887"/>
              <a:buNone/>
            </a:pPr>
            <a:r>
              <a:t/>
            </a:r>
            <a:endParaRPr sz="2220"/>
          </a:p>
        </p:txBody>
      </p:sp>
      <p:pic>
        <p:nvPicPr>
          <p:cNvPr id="186" name="Google Shape;18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430" y="0"/>
            <a:ext cx="1444625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eorgia"/>
              <a:buNone/>
            </a:pPr>
            <a:r>
              <a:rPr b="1" lang="es-AR">
                <a:solidFill>
                  <a:schemeClr val="dk1"/>
                </a:solidFill>
              </a:rPr>
              <a:t>ORGANIZACIÓN INSTITUCIONAL  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92" name="Google Shape;192;p17"/>
          <p:cNvSpPr txBox="1"/>
          <p:nvPr>
            <p:ph idx="1" type="body"/>
          </p:nvPr>
        </p:nvSpPr>
        <p:spPr>
          <a:xfrm>
            <a:off x="402336" y="1527048"/>
            <a:ext cx="1133856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7"/>
              <a:buNone/>
            </a:pPr>
            <a:r>
              <a:rPr lang="es-AR" sz="2090" u="sng"/>
              <a:t>Rectora</a:t>
            </a:r>
            <a:r>
              <a:rPr lang="es-AR" sz="2090"/>
              <a:t>: Sonia Schroder</a:t>
            </a:r>
            <a:endParaRPr sz="209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rPr lang="es-AR" sz="2090" u="sng"/>
              <a:t>Vicerrectoras</a:t>
            </a:r>
            <a:r>
              <a:rPr lang="es-AR" sz="2090"/>
              <a:t>: Cynthia Fridman y Marta Costa. </a:t>
            </a:r>
            <a:endParaRPr sz="209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rPr lang="es-AR" sz="2090" u="sng"/>
              <a:t>Regente del Nivel Terciario</a:t>
            </a:r>
            <a:r>
              <a:rPr lang="es-AR" sz="2090"/>
              <a:t>: Martín García         </a:t>
            </a:r>
            <a:r>
              <a:rPr lang="es-AR" sz="2090" u="sng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enslvsebs_ntregencia@bue.edu.ar</a:t>
            </a:r>
            <a:endParaRPr sz="2090">
              <a:solidFill>
                <a:srgbClr val="00206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2090">
              <a:solidFill>
                <a:srgbClr val="0070C0"/>
              </a:solidFill>
            </a:endParaRPr>
          </a:p>
          <a:p>
            <a:pPr indent="-287020" lvl="0" marL="27432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807"/>
              <a:buChar char="⚫"/>
            </a:pPr>
            <a:r>
              <a:rPr lang="es-AR" sz="2090" u="sng"/>
              <a:t>Consejo Directivo</a:t>
            </a:r>
            <a:r>
              <a:rPr lang="es-AR" sz="2090"/>
              <a:t>: cuerpo autónomo de gobierno, elegido por elecciones democráticas. Deciden sobre cuestiones institucionales (correlativas, excepciones, jornadas, proyectos, reglamentos, excepciones).</a:t>
            </a:r>
            <a:endParaRPr sz="290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rPr lang="es-AR" sz="2090"/>
              <a:t> </a:t>
            </a:r>
            <a:endParaRPr sz="2900"/>
          </a:p>
          <a:p>
            <a:pPr indent="-287020" lvl="0" marL="27432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807"/>
              <a:buChar char="⚫"/>
            </a:pPr>
            <a:r>
              <a:rPr lang="es-AR" sz="2090"/>
              <a:t>Coordinador  Campo de la Formación General (CFG): </a:t>
            </a:r>
            <a:r>
              <a:rPr lang="es-AR" sz="2090"/>
              <a:t>Pedro Rivas </a:t>
            </a:r>
            <a:endParaRPr sz="2900"/>
          </a:p>
          <a:p>
            <a:pPr indent="-287020" lvl="0" marL="27432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807"/>
              <a:buChar char="⚫"/>
            </a:pPr>
            <a:r>
              <a:rPr lang="es-AR" sz="2090"/>
              <a:t>Coordinador Campo de la Formación Específica  (CFE): </a:t>
            </a:r>
            <a:r>
              <a:rPr lang="es-AR" sz="2090"/>
              <a:t>Graciela Vidal</a:t>
            </a:r>
            <a:endParaRPr sz="2900"/>
          </a:p>
          <a:p>
            <a:pPr indent="-287020" lvl="0" marL="27432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807"/>
              <a:buChar char="⚫"/>
            </a:pPr>
            <a:r>
              <a:rPr lang="es-AR" sz="2090"/>
              <a:t>Coordinador  Campo de la Formación de las Prácticas Pedagógicas(CFPP): Verónica Álvarez</a:t>
            </a:r>
            <a:endParaRPr sz="2900"/>
          </a:p>
          <a:p>
            <a:pPr indent="-172307" lvl="0" marL="27432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209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rPr lang="es-AR" sz="2090" u="sng"/>
              <a:t>Bedel</a:t>
            </a:r>
            <a:r>
              <a:rPr lang="es-AR" sz="2090"/>
              <a:t>: San Pérez   </a:t>
            </a:r>
            <a:r>
              <a:rPr lang="es-AR" sz="2090">
                <a:solidFill>
                  <a:srgbClr val="0070C0"/>
                </a:solidFill>
              </a:rPr>
              <a:t>enslvesbs_bedelia</a:t>
            </a:r>
            <a:r>
              <a:rPr lang="es-AR" sz="2090" u="sng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@</a:t>
            </a:r>
            <a:r>
              <a:rPr lang="es-AR" sz="2090">
                <a:solidFill>
                  <a:srgbClr val="0070C0"/>
                </a:solidFill>
              </a:rPr>
              <a:t>bue.edu.ar     </a:t>
            </a:r>
            <a:r>
              <a:rPr lang="es-AR" sz="2090"/>
              <a:t>(libretas, certificados, equivalencias, analíticos, etc.)</a:t>
            </a:r>
            <a:r>
              <a:rPr lang="es-AR" sz="2090">
                <a:solidFill>
                  <a:srgbClr val="0070C0"/>
                </a:solidFill>
              </a:rPr>
              <a:t>.</a:t>
            </a:r>
            <a:endParaRPr sz="2090">
              <a:solidFill>
                <a:srgbClr val="0070C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rPr lang="es-AR" sz="2090" u="sng"/>
              <a:t>Tutora</a:t>
            </a:r>
            <a:r>
              <a:rPr lang="es-AR" sz="2090"/>
              <a:t>: Carla Panto  </a:t>
            </a:r>
            <a:r>
              <a:rPr lang="es-AR" sz="2090" u="sng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tutoriaportugueslv</a:t>
            </a:r>
            <a:r>
              <a:rPr lang="es-AR" sz="2090" u="sng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@gmail.com</a:t>
            </a:r>
            <a:r>
              <a:rPr lang="es-AR" sz="2090">
                <a:solidFill>
                  <a:srgbClr val="0070C0"/>
                </a:solidFill>
              </a:rPr>
              <a:t>   </a:t>
            </a:r>
            <a:endParaRPr sz="2090">
              <a:solidFill>
                <a:srgbClr val="0070C0"/>
              </a:solidFill>
            </a:endParaRPr>
          </a:p>
        </p:txBody>
      </p:sp>
      <p:pic>
        <p:nvPicPr>
          <p:cNvPr id="193" name="Google Shape;193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8726" y="95534"/>
            <a:ext cx="1343387" cy="1337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b="1" lang="es-AR" sz="3600">
                <a:solidFill>
                  <a:schemeClr val="dk1"/>
                </a:solidFill>
              </a:rPr>
              <a:t>ESTRUCTURA DE LA CARRERA</a:t>
            </a:r>
            <a:endParaRPr b="1" sz="3600">
              <a:solidFill>
                <a:schemeClr val="dk1"/>
              </a:solidFill>
            </a:endParaRPr>
          </a:p>
        </p:txBody>
      </p:sp>
      <p:sp>
        <p:nvSpPr>
          <p:cNvPr id="199" name="Google Shape;199;p18"/>
          <p:cNvSpPr txBox="1"/>
          <p:nvPr>
            <p:ph idx="1" type="body"/>
          </p:nvPr>
        </p:nvSpPr>
        <p:spPr>
          <a:xfrm>
            <a:off x="582050" y="1616222"/>
            <a:ext cx="1133856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8587" lvl="0" marL="27432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</p:txBody>
      </p:sp>
      <p:pic>
        <p:nvPicPr>
          <p:cNvPr id="200" name="Google Shape;20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304" y="0"/>
            <a:ext cx="1444625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8"/>
          <p:cNvSpPr txBox="1"/>
          <p:nvPr/>
        </p:nvSpPr>
        <p:spPr>
          <a:xfrm>
            <a:off x="4560276" y="1616222"/>
            <a:ext cx="297766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PROFESORADO EN     PORTUGUÉS</a:t>
            </a:r>
            <a:endParaRPr sz="20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02" name="Google Shape;202;p18"/>
          <p:cNvSpPr txBox="1"/>
          <p:nvPr/>
        </p:nvSpPr>
        <p:spPr>
          <a:xfrm>
            <a:off x="386861" y="1844263"/>
            <a:ext cx="343486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Campo de la formación Específica (CFE)</a:t>
            </a:r>
            <a:endParaRPr b="1" sz="18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203" name="Google Shape;203;p18"/>
          <p:cNvCxnSpPr/>
          <p:nvPr/>
        </p:nvCxnSpPr>
        <p:spPr>
          <a:xfrm flipH="1">
            <a:off x="2749061" y="1939387"/>
            <a:ext cx="1928448" cy="32316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04" name="Google Shape;204;p18"/>
          <p:cNvSpPr txBox="1"/>
          <p:nvPr/>
        </p:nvSpPr>
        <p:spPr>
          <a:xfrm>
            <a:off x="5615351" y="2608161"/>
            <a:ext cx="214532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Campo de la Formación General (CFG)</a:t>
            </a:r>
            <a:endParaRPr b="1" sz="18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05" name="Google Shape;205;p18"/>
          <p:cNvSpPr txBox="1"/>
          <p:nvPr/>
        </p:nvSpPr>
        <p:spPr>
          <a:xfrm>
            <a:off x="9167446" y="2205614"/>
            <a:ext cx="2790092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Campo de la Formación en las  Prácticas Pedagógicas (CFPP)</a:t>
            </a:r>
            <a:endParaRPr b="1" sz="180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206" name="Google Shape;206;p18"/>
          <p:cNvCxnSpPr/>
          <p:nvPr/>
        </p:nvCxnSpPr>
        <p:spPr>
          <a:xfrm>
            <a:off x="6178059" y="2262553"/>
            <a:ext cx="11723" cy="38552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07" name="Google Shape;207;p18"/>
          <p:cNvCxnSpPr/>
          <p:nvPr/>
        </p:nvCxnSpPr>
        <p:spPr>
          <a:xfrm>
            <a:off x="6570782" y="1939387"/>
            <a:ext cx="2596664" cy="62657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08" name="Google Shape;208;p18"/>
          <p:cNvSpPr txBox="1"/>
          <p:nvPr/>
        </p:nvSpPr>
        <p:spPr>
          <a:xfrm>
            <a:off x="386861" y="2490594"/>
            <a:ext cx="4724400" cy="4278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-Lengua 1, 2, 3 y 4 (anuales)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-Gramática 1 y  2 (anuales)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-Fonología y Práctica de Laboratorio 1,2 y 3 (anuales)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Lingüística (anual)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Literatura 1, 2, 3 y 4 (cuatr. y anual)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Cultura de los Pueblos de Habla Portuguesa 1, 2 y 3   (anuales y  cuatr.)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Didáctica Específica 1 y 2 (cuatrimestral)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Creatividad 1 y 2 (cuatrimestral)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Teatro  (cuatrimestral)*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(* No son el total de las materias de la carrera, hay materias con final obligatorio o promocionable)</a:t>
            </a:r>
            <a:endParaRPr sz="1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9" name="Google Shape;209;p18"/>
          <p:cNvSpPr txBox="1"/>
          <p:nvPr/>
        </p:nvSpPr>
        <p:spPr>
          <a:xfrm>
            <a:off x="5111261" y="3594885"/>
            <a:ext cx="2907323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Didáctica General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Psicología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Pedagogía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TLEO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Filosofía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Metodología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Instituciones  Educ.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Sistemas Educativos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Trabajo de campo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ESI*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0" name="Google Shape;210;p18"/>
          <p:cNvSpPr txBox="1"/>
          <p:nvPr/>
        </p:nvSpPr>
        <p:spPr>
          <a:xfrm>
            <a:off x="8159263" y="3261302"/>
            <a:ext cx="3798276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Taller 1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Taller 2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Taller 3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Taller 4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Taller 5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Residencia en el Nivel Inicial y Primaria.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Taller 6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Investigación acción 1 y 2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-"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Residencia en el nivel Medio.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   Residencia en el nivel Superior.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9"/>
          <p:cNvSpPr txBox="1"/>
          <p:nvPr>
            <p:ph type="title"/>
          </p:nvPr>
        </p:nvSpPr>
        <p:spPr>
          <a:xfrm>
            <a:off x="484398" y="335209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</a:pPr>
            <a:r>
              <a:rPr b="1" lang="es-AR" sz="4000">
                <a:solidFill>
                  <a:schemeClr val="dk1"/>
                </a:solidFill>
              </a:rPr>
              <a:t>ALCANCES DEL TÍTULO</a:t>
            </a:r>
            <a:endParaRPr b="1" sz="4000">
              <a:solidFill>
                <a:schemeClr val="dk1"/>
              </a:solidFill>
            </a:endParaRPr>
          </a:p>
        </p:txBody>
      </p:sp>
      <p:sp>
        <p:nvSpPr>
          <p:cNvPr id="216" name="Google Shape;216;p19"/>
          <p:cNvSpPr txBox="1"/>
          <p:nvPr>
            <p:ph idx="1" type="body"/>
          </p:nvPr>
        </p:nvSpPr>
        <p:spPr>
          <a:xfrm>
            <a:off x="425775" y="1172725"/>
            <a:ext cx="11338500" cy="53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0447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51"/>
              <a:buNone/>
            </a:pPr>
            <a:r>
              <a:t/>
            </a:r>
            <a:endParaRPr sz="2295"/>
          </a:p>
          <a:p>
            <a:pPr indent="-242570" lvl="0" marL="27432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246"/>
              <a:buChar char="➔"/>
            </a:pPr>
            <a:r>
              <a:rPr lang="es-AR" sz="2730"/>
              <a:t>Posibilita dar clases en los Niveles:                                                 </a:t>
            </a:r>
            <a:endParaRPr sz="2200"/>
          </a:p>
          <a:p>
            <a:pPr indent="0" lvl="0" marL="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746"/>
              <a:buNone/>
            </a:pPr>
            <a:r>
              <a:rPr lang="es-AR" sz="2730"/>
              <a:t>    - Inicial</a:t>
            </a:r>
            <a:endParaRPr sz="2200"/>
          </a:p>
          <a:p>
            <a:pPr indent="0" lvl="0" marL="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746"/>
              <a:buNone/>
            </a:pPr>
            <a:r>
              <a:rPr lang="es-AR" sz="2730"/>
              <a:t>    - Primario</a:t>
            </a:r>
            <a:endParaRPr sz="2200"/>
          </a:p>
          <a:p>
            <a:pPr indent="0" lvl="0" marL="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746"/>
              <a:buNone/>
            </a:pPr>
            <a:r>
              <a:rPr lang="es-AR" sz="2730"/>
              <a:t>   - Medio</a:t>
            </a:r>
            <a:endParaRPr sz="2200"/>
          </a:p>
          <a:p>
            <a:pPr indent="0" lvl="0" marL="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746"/>
              <a:buNone/>
            </a:pPr>
            <a:r>
              <a:rPr lang="es-AR" sz="2730"/>
              <a:t>   - Superior</a:t>
            </a:r>
            <a:endParaRPr sz="2200"/>
          </a:p>
          <a:p>
            <a:pPr indent="-242570" lvl="0" marL="27432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246"/>
              <a:buChar char="➔"/>
            </a:pPr>
            <a:r>
              <a:rPr lang="es-AR" sz="2730"/>
              <a:t>Construcción de material didáctico pedagógico.</a:t>
            </a:r>
            <a:endParaRPr sz="2200"/>
          </a:p>
          <a:p>
            <a:pPr indent="-242570" lvl="0" marL="27432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246"/>
              <a:buChar char="➔"/>
            </a:pPr>
            <a:r>
              <a:rPr lang="es-AR" sz="2730"/>
              <a:t>Construcción de recursos de evaluación.</a:t>
            </a:r>
            <a:endParaRPr sz="2200"/>
          </a:p>
          <a:p>
            <a:pPr indent="-242570" lvl="0" marL="27432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246"/>
              <a:buChar char="➔"/>
            </a:pPr>
            <a:r>
              <a:rPr lang="es-AR" sz="2730"/>
              <a:t>Asesoramiento Pedagógico. </a:t>
            </a:r>
            <a:endParaRPr sz="2200"/>
          </a:p>
          <a:p>
            <a:pPr indent="-242570" lvl="0" marL="27432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246"/>
              <a:buChar char="➔"/>
            </a:pPr>
            <a:r>
              <a:rPr lang="es-AR" sz="2730"/>
              <a:t>Presentación de trabajos en:   Jornadas,   Congresos,  Revistas afines. </a:t>
            </a:r>
            <a:endParaRPr sz="2200"/>
          </a:p>
          <a:p>
            <a:pPr indent="-242570" lvl="0" marL="27432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246"/>
              <a:buChar char="➔"/>
            </a:pPr>
            <a:r>
              <a:rPr lang="es-AR" sz="2730"/>
              <a:t>Investigación Educativa.</a:t>
            </a:r>
            <a:endParaRPr sz="2200"/>
          </a:p>
          <a:p>
            <a:pPr indent="-274320" lvl="0" marL="274320" rtl="0" algn="l">
              <a:lnSpc>
                <a:spcPct val="80000"/>
              </a:lnSpc>
              <a:spcBef>
                <a:spcPts val="646"/>
              </a:spcBef>
              <a:spcAft>
                <a:spcPts val="0"/>
              </a:spcAft>
              <a:buSzPts val="2746"/>
              <a:buChar char="➔"/>
            </a:pPr>
            <a:r>
              <a:rPr lang="es-AR" sz="2730"/>
              <a:t>Posibilidad de realizar posgrados, maestrías, doctorados</a:t>
            </a:r>
            <a:r>
              <a:rPr lang="es-AR" sz="4130"/>
              <a:t>. </a:t>
            </a:r>
            <a:endParaRPr sz="3600"/>
          </a:p>
          <a:p>
            <a:pPr indent="-150447" lvl="0" marL="274320" rtl="0" algn="l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SzPts val="1951"/>
              <a:buNone/>
            </a:pPr>
            <a:r>
              <a:t/>
            </a:r>
            <a:endParaRPr sz="2295"/>
          </a:p>
        </p:txBody>
      </p:sp>
      <p:pic>
        <p:nvPicPr>
          <p:cNvPr id="217" name="Google Shape;21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8262" y="118594"/>
            <a:ext cx="1469373" cy="1314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"/>
          <p:cNvSpPr txBox="1"/>
          <p:nvPr>
            <p:ph type="title"/>
          </p:nvPr>
        </p:nvSpPr>
        <p:spPr>
          <a:xfrm>
            <a:off x="390613" y="351692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</a:pPr>
            <a:r>
              <a:rPr b="1" lang="es-AR" sz="4000">
                <a:solidFill>
                  <a:schemeClr val="dk1"/>
                </a:solidFill>
              </a:rPr>
              <a:t>HORARIO DE CURSADA</a:t>
            </a:r>
            <a:endParaRPr b="1" sz="4000">
              <a:solidFill>
                <a:schemeClr val="dk1"/>
              </a:solidFill>
            </a:endParaRPr>
          </a:p>
        </p:txBody>
      </p:sp>
      <p:sp>
        <p:nvSpPr>
          <p:cNvPr id="223" name="Google Shape;223;p20"/>
          <p:cNvSpPr txBox="1"/>
          <p:nvPr>
            <p:ph idx="1" type="body"/>
          </p:nvPr>
        </p:nvSpPr>
        <p:spPr>
          <a:xfrm>
            <a:off x="402336" y="1527048"/>
            <a:ext cx="1133856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60"/>
              <a:buNone/>
            </a:pPr>
            <a:r>
              <a:t/>
            </a:r>
            <a:endParaRPr b="1" sz="3600"/>
          </a:p>
          <a:p>
            <a:pPr indent="0" lvl="0" marL="0" rtl="0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3060"/>
              <a:buNone/>
            </a:pPr>
            <a:r>
              <a:rPr b="1" lang="es-AR" sz="3600"/>
              <a:t>PRESENCIAL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306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3060"/>
              <a:buNone/>
            </a:pPr>
            <a:r>
              <a:rPr lang="es-AR" sz="3600"/>
              <a:t>Turno Vespertino:  17:20 a 22:40hs. 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s-AR" sz="2400"/>
              <a:t>  (depende de la materia a inscribirse)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ts val="3060"/>
              <a:buNone/>
            </a:pPr>
            <a:r>
              <a:rPr lang="es-AR" sz="3600"/>
              <a:t>Turno mañana:  7:45 a 12.25hs. 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es-AR" sz="2400"/>
              <a:t>(solamente las materias del CFG ,  se dictan en español)</a:t>
            </a:r>
            <a:endParaRPr/>
          </a:p>
          <a:p>
            <a:pPr indent="-128587" lvl="0" marL="27432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</p:txBody>
      </p:sp>
      <p:pic>
        <p:nvPicPr>
          <p:cNvPr id="224" name="Google Shape;22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579" y="0"/>
            <a:ext cx="1566373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"/>
          <p:cNvSpPr txBox="1"/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</a:pPr>
            <a:r>
              <a:rPr b="1" lang="es-AR" sz="4000">
                <a:solidFill>
                  <a:schemeClr val="dk1"/>
                </a:solidFill>
              </a:rPr>
              <a:t>RESPONSABILIDADES</a:t>
            </a:r>
            <a:endParaRPr b="1" sz="4000">
              <a:solidFill>
                <a:schemeClr val="dk1"/>
              </a:solidFill>
            </a:endParaRPr>
          </a:p>
        </p:txBody>
      </p:sp>
      <p:sp>
        <p:nvSpPr>
          <p:cNvPr id="230" name="Google Shape;230;p21"/>
          <p:cNvSpPr txBox="1"/>
          <p:nvPr>
            <p:ph idx="1" type="body"/>
          </p:nvPr>
        </p:nvSpPr>
        <p:spPr>
          <a:xfrm>
            <a:off x="402336" y="1527048"/>
            <a:ext cx="1133856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1890"/>
          </a:p>
          <a:p>
            <a:pPr indent="-274320" lvl="0" marL="274320" rtl="0" algn="l">
              <a:lnSpc>
                <a:spcPct val="80000"/>
              </a:lnSpc>
              <a:spcBef>
                <a:spcPts val="630"/>
              </a:spcBef>
              <a:spcAft>
                <a:spcPts val="0"/>
              </a:spcAft>
              <a:buSzPts val="2678"/>
              <a:buFont typeface="Georgia"/>
              <a:buChar char="-"/>
            </a:pPr>
            <a:r>
              <a:rPr lang="es-AR" sz="3150"/>
              <a:t>Pagar la cooperadora.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30"/>
              </a:spcBef>
              <a:spcAft>
                <a:spcPts val="0"/>
              </a:spcAft>
              <a:buSzPts val="2678"/>
              <a:buFont typeface="Georgia"/>
              <a:buChar char="-"/>
            </a:pPr>
            <a:r>
              <a:rPr lang="es-AR" sz="3150"/>
              <a:t>Comprar la </a:t>
            </a:r>
            <a:r>
              <a:rPr lang="es-AR" sz="3150" u="sng"/>
              <a:t>Libreta Estudiantil </a:t>
            </a:r>
            <a:r>
              <a:rPr lang="es-AR" sz="3150"/>
              <a:t>en cooperadora y dejar en bedelía.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30"/>
              </a:spcBef>
              <a:spcAft>
                <a:spcPts val="0"/>
              </a:spcAft>
              <a:buSzPts val="2678"/>
              <a:buFont typeface="Georgia"/>
              <a:buChar char="-"/>
            </a:pPr>
            <a:r>
              <a:rPr lang="es-AR" sz="3150"/>
              <a:t>Conocer a qué </a:t>
            </a:r>
            <a:r>
              <a:rPr lang="es-AR" sz="3150" u="sng"/>
              <a:t>plan</a:t>
            </a:r>
            <a:r>
              <a:rPr lang="es-AR" sz="3150"/>
              <a:t> se anotaron.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30"/>
              </a:spcBef>
              <a:spcAft>
                <a:spcPts val="0"/>
              </a:spcAft>
              <a:buSzPts val="2678"/>
              <a:buFont typeface="Georgia"/>
              <a:buChar char="-"/>
            </a:pPr>
            <a:r>
              <a:rPr lang="es-AR" sz="3150"/>
              <a:t>Inscribirse a las materias.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30"/>
              </a:spcBef>
              <a:spcAft>
                <a:spcPts val="0"/>
              </a:spcAft>
              <a:buSzPts val="2678"/>
              <a:buFont typeface="Georgia"/>
              <a:buChar char="-"/>
            </a:pPr>
            <a:r>
              <a:rPr lang="es-AR" sz="3150"/>
              <a:t>Inscribirse a los llamados a finales, son 8.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30"/>
              </a:spcBef>
              <a:spcAft>
                <a:spcPts val="0"/>
              </a:spcAft>
              <a:buSzPts val="2678"/>
              <a:buFont typeface="Georgia"/>
              <a:buChar char="-"/>
            </a:pPr>
            <a:r>
              <a:rPr lang="es-AR" sz="3150"/>
              <a:t>Inscribirse a materias a tiempo, conocer las </a:t>
            </a:r>
            <a:r>
              <a:rPr lang="es-AR" sz="3150" u="sng"/>
              <a:t>correlatividades</a:t>
            </a:r>
            <a:r>
              <a:rPr lang="es-AR" sz="3150"/>
              <a:t>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30"/>
              </a:spcBef>
              <a:spcAft>
                <a:spcPts val="0"/>
              </a:spcAft>
              <a:buSzPts val="2678"/>
              <a:buFont typeface="Georgia"/>
              <a:buChar char="-"/>
            </a:pPr>
            <a:r>
              <a:rPr lang="es-AR" sz="3150"/>
              <a:t>Participar de las </a:t>
            </a:r>
            <a:r>
              <a:rPr lang="es-AR" sz="3150" u="sng"/>
              <a:t>elecciones</a:t>
            </a:r>
            <a:r>
              <a:rPr lang="es-AR" sz="3150"/>
              <a:t>.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630"/>
              </a:spcBef>
              <a:spcAft>
                <a:spcPts val="0"/>
              </a:spcAft>
              <a:buSzPts val="2678"/>
              <a:buFont typeface="Georgia"/>
              <a:buChar char="-"/>
            </a:pPr>
            <a:r>
              <a:rPr lang="es-AR" sz="3150"/>
              <a:t>Cumplir con el régimen de </a:t>
            </a:r>
            <a:r>
              <a:rPr lang="es-AR" sz="3150" u="sng"/>
              <a:t>asistencia</a:t>
            </a:r>
            <a:r>
              <a:rPr lang="es-AR" sz="3150"/>
              <a:t>. </a:t>
            </a:r>
            <a:endParaRPr/>
          </a:p>
          <a:p>
            <a:pPr indent="-172307" lvl="0" marL="27432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Font typeface="Georgia"/>
              <a:buNone/>
            </a:pPr>
            <a:r>
              <a:t/>
            </a:r>
            <a:endParaRPr sz="1890"/>
          </a:p>
          <a:p>
            <a:pPr indent="-172307" lvl="0" marL="27432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Font typeface="Georgia"/>
              <a:buNone/>
            </a:pPr>
            <a:r>
              <a:t/>
            </a:r>
            <a:endParaRPr sz="189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189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189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1890"/>
          </a:p>
          <a:p>
            <a:pPr indent="0" lvl="0" marL="0" rtl="0" algn="l">
              <a:lnSpc>
                <a:spcPct val="80000"/>
              </a:lnSpc>
              <a:spcBef>
                <a:spcPts val="378"/>
              </a:spcBef>
              <a:spcAft>
                <a:spcPts val="0"/>
              </a:spcAft>
              <a:buSzPts val="1607"/>
              <a:buNone/>
            </a:pPr>
            <a:r>
              <a:t/>
            </a:r>
            <a:endParaRPr sz="1890"/>
          </a:p>
        </p:txBody>
      </p:sp>
      <p:pic>
        <p:nvPicPr>
          <p:cNvPr id="231" name="Google Shape;23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830" y="100856"/>
            <a:ext cx="1565293" cy="13731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vil">
  <a:themeElements>
    <a:clrScheme name="Civil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